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29" r:id="rId1"/>
  </p:sldMasterIdLst>
  <p:notesMasterIdLst>
    <p:notesMasterId r:id="rId10"/>
  </p:notesMasterIdLst>
  <p:handoutMasterIdLst>
    <p:handoutMasterId r:id="rId11"/>
  </p:handoutMasterIdLst>
  <p:sldIdLst>
    <p:sldId id="256" r:id="rId2"/>
    <p:sldId id="478" r:id="rId3"/>
    <p:sldId id="520" r:id="rId4"/>
    <p:sldId id="510" r:id="rId5"/>
    <p:sldId id="424" r:id="rId6"/>
    <p:sldId id="522" r:id="rId7"/>
    <p:sldId id="524" r:id="rId8"/>
    <p:sldId id="525" r:id="rId9"/>
  </p:sldIdLst>
  <p:sldSz cx="9144000" cy="6858000" type="letter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3AC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44" autoAdjust="0"/>
    <p:restoredTop sz="94543" autoAdjust="0"/>
  </p:normalViewPr>
  <p:slideViewPr>
    <p:cSldViewPr snapToGrid="0">
      <p:cViewPr varScale="1">
        <p:scale>
          <a:sx n="112" d="100"/>
          <a:sy n="112" d="100"/>
        </p:scale>
        <p:origin x="96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90" d="100"/>
          <a:sy n="90" d="100"/>
        </p:scale>
        <p:origin x="-2816" y="-8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73" y="1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fld id="{F834F3BF-5005-6D40-AFE1-EEB76FCE3ECF}" type="datetime1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47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73" y="8829847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64339BA4-6786-D843-8DAB-458F7218F8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0389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5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6435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r">
              <a:defRPr sz="1200"/>
            </a:lvl1pPr>
          </a:lstStyle>
          <a:p>
            <a:fld id="{E3BF6456-3627-4245-ADDA-D2CC4E841D58}" type="datetime1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465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6" tIns="46583" rIns="93166" bIns="4658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66" tIns="46583" rIns="93166" bIns="4658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6434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6434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r">
              <a:defRPr sz="1200"/>
            </a:lvl1pPr>
          </a:lstStyle>
          <a:p>
            <a:fld id="{01E3E526-329D-4F35-80C8-2D3E2295505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5709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28750" y="1130300"/>
            <a:ext cx="4183063" cy="31384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9372" indent="-349372"/>
            <a:endParaRPr lang="en-US" sz="2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3E526-329D-4F35-80C8-2D3E2295505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 rot="20016404">
            <a:off x="1675597" y="2118573"/>
            <a:ext cx="3638603" cy="916755"/>
          </a:xfrm>
          <a:prstGeom prst="rect">
            <a:avLst/>
          </a:prstGeom>
          <a:noFill/>
        </p:spPr>
        <p:txBody>
          <a:bodyPr wrap="square" lIns="90690" tIns="45345" rIns="90690" bIns="45345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2125313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3E526-329D-4F35-80C8-2D3E22955059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3E526-329D-4F35-80C8-2D3E2295505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553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3E526-329D-4F35-80C8-2D3E2295505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264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6F50DE4-B470-AD41-94E6-741C84C9224B}" type="datetime1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56813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B4781-5F24-5341-93EE-D7B7C736B539}" type="datetime1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58411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26A7775-C30B-A444-95A9-F988D297A71C}" type="datetime1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201929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021" y="381000"/>
            <a:ext cx="91440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265321" y="1600200"/>
            <a:ext cx="6629400" cy="2438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021" y="381000"/>
            <a:ext cx="91440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265321" y="1600200"/>
            <a:ext cx="6629400" cy="2438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021" y="381000"/>
            <a:ext cx="91440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265321" y="1600200"/>
            <a:ext cx="6629400" cy="2438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021" y="381000"/>
            <a:ext cx="91440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265321" y="1600200"/>
            <a:ext cx="6629400" cy="2438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021" y="381000"/>
            <a:ext cx="91440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265321" y="1600200"/>
            <a:ext cx="6629400" cy="2438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021" y="381000"/>
            <a:ext cx="91440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265321" y="1600200"/>
            <a:ext cx="6629400" cy="2438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021" y="381000"/>
            <a:ext cx="91440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265321" y="1600200"/>
            <a:ext cx="6629400" cy="2438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021" y="381000"/>
            <a:ext cx="91440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265321" y="1600200"/>
            <a:ext cx="6629400" cy="2438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549B-82C1-BA4E-9FF5-A6BF0F4E0EED}" type="datetime1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60698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021" y="381000"/>
            <a:ext cx="91440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265321" y="1600200"/>
            <a:ext cx="6629400" cy="2438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021" y="381000"/>
            <a:ext cx="91440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265321" y="1600200"/>
            <a:ext cx="6629400" cy="2438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021" y="381000"/>
            <a:ext cx="91440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265321" y="1600200"/>
            <a:ext cx="6629400" cy="2438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5EE9C6-FF8E-E243-A996-80766061B250}" type="datetime1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59104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B606-1E44-064E-80BB-584DF29EAFF3}" type="datetime1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46424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040E2-B6E5-ED4A-B519-F9B900502142}" type="datetime1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67589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8132C-532F-8843-B569-49B0E13B6551}" type="datetime1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94606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752B-C0FC-CC44-B519-3FDF993119B1}" type="datetime1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76683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5E4F462-C50B-BE43-9539-EE2725EAB7E1}" type="datetime1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61270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1D1C-501F-5C49-9C00-B03846A89689}" type="datetime1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9216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5C73B95-0A12-0C48-9173-24A54A72A404}" type="datetime1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92232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  <p:sldLayoutId id="2147483729" r:id="rId19"/>
    <p:sldLayoutId id="2147483730" r:id="rId20"/>
    <p:sldLayoutId id="2147483731" r:id="rId21"/>
    <p:sldLayoutId id="2147483732" r:id="rId22"/>
  </p:sldLayoutIdLst>
  <p:transition>
    <p:fade/>
  </p:transition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  <p:extLst/>
          </p:nvPr>
        </p:nvSpPr>
        <p:spPr>
          <a:xfrm>
            <a:off x="630351" y="3694165"/>
            <a:ext cx="7883298" cy="2379262"/>
          </a:xfrm>
          <a:noFill/>
          <a:ln>
            <a:noFill/>
          </a:ln>
        </p:spPr>
        <p:txBody>
          <a:bodyPr>
            <a:noAutofit/>
          </a:bodyPr>
          <a:lstStyle/>
          <a:p>
            <a:pPr marL="225425" algn="ctr"/>
            <a:r>
              <a:rPr lang="en-US" sz="4800" b="1" spc="0" dirty="0">
                <a:solidFill>
                  <a:srgbClr val="FFFFFF"/>
                </a:solidFill>
                <a:latin typeface="Arial"/>
                <a:cs typeface="Arial"/>
              </a:rPr>
              <a:t>WebEOC Daily Usage</a:t>
            </a:r>
          </a:p>
          <a:p>
            <a:pPr marL="225425" algn="ctr"/>
            <a:r>
              <a:rPr lang="en-US" sz="2400" dirty="0">
                <a:solidFill>
                  <a:srgbClr val="FFFFFF"/>
                </a:solidFill>
                <a:latin typeface="Arial"/>
                <a:cs typeface="Arial"/>
              </a:rPr>
              <a:t>April Taylor, </a:t>
            </a:r>
            <a:r>
              <a:rPr lang="en-US" sz="2400" dirty="0" err="1">
                <a:solidFill>
                  <a:srgbClr val="FFFFFF"/>
                </a:solidFill>
                <a:latin typeface="Arial"/>
                <a:cs typeface="Arial"/>
              </a:rPr>
              <a:t>FPEM</a:t>
            </a:r>
            <a:r>
              <a:rPr lang="en-US" sz="24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en-US" sz="2400" dirty="0" err="1">
                <a:solidFill>
                  <a:srgbClr val="FFFFFF"/>
                </a:solidFill>
                <a:latin typeface="Arial"/>
                <a:cs typeface="Arial"/>
              </a:rPr>
              <a:t>CEM</a:t>
            </a:r>
            <a:endParaRPr lang="en-US" sz="2400" dirty="0">
              <a:solidFill>
                <a:srgbClr val="FFFFFF"/>
              </a:solidFill>
              <a:latin typeface="Arial"/>
              <a:cs typeface="Arial"/>
            </a:endParaRPr>
          </a:p>
          <a:p>
            <a:pPr marL="225425" algn="ctr"/>
            <a:r>
              <a:rPr lang="en-US" sz="2400" spc="0" dirty="0">
                <a:solidFill>
                  <a:srgbClr val="FFFFFF"/>
                </a:solidFill>
                <a:latin typeface="Arial"/>
                <a:cs typeface="Arial"/>
              </a:rPr>
              <a:t>Deputy Emergency Manager</a:t>
            </a:r>
          </a:p>
          <a:p>
            <a:pPr algn="ctr"/>
            <a:endParaRPr lang="en-US" dirty="0">
              <a:solidFill>
                <a:srgbClr val="45CBE8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dirty="0">
              <a:solidFill>
                <a:srgbClr val="45CBE8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dirty="0">
              <a:solidFill>
                <a:srgbClr val="45CBE8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600" dirty="0">
              <a:solidFill>
                <a:srgbClr val="4590B8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 descr="CityOfOrlando_OF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2017" y="848185"/>
            <a:ext cx="5459966" cy="183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38199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08D1B-A5F3-4CA1-93A7-295360F64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City of Orlando Emergency Management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668CA6-3C6E-4143-9829-AEE1EB1D7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866" y="2062716"/>
            <a:ext cx="7989752" cy="410781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330, 000 residents</a:t>
            </a:r>
          </a:p>
          <a:p>
            <a:r>
              <a:rPr lang="en-US" sz="2400" dirty="0"/>
              <a:t>International and Executive airport</a:t>
            </a:r>
          </a:p>
          <a:p>
            <a:r>
              <a:rPr lang="en-US" sz="2400" dirty="0"/>
              <a:t>Major roadways</a:t>
            </a:r>
          </a:p>
          <a:p>
            <a:r>
              <a:rPr lang="en-US" sz="2400" dirty="0"/>
              <a:t>Tourist and Conference destination</a:t>
            </a:r>
          </a:p>
          <a:p>
            <a:r>
              <a:rPr lang="en-US" sz="2400" dirty="0"/>
              <a:t>Sports Venues </a:t>
            </a:r>
          </a:p>
          <a:p>
            <a:endParaRPr lang="en-US" sz="2400" dirty="0"/>
          </a:p>
          <a:p>
            <a:r>
              <a:rPr lang="en-US" sz="2400" dirty="0"/>
              <a:t>Office of Emergency Management</a:t>
            </a:r>
          </a:p>
          <a:p>
            <a:r>
              <a:rPr lang="en-US" sz="2400" dirty="0"/>
              <a:t>2 Full-time personnel</a:t>
            </a:r>
          </a:p>
          <a:p>
            <a:endParaRPr lang="en-US" dirty="0"/>
          </a:p>
        </p:txBody>
      </p:sp>
      <p:pic>
        <p:nvPicPr>
          <p:cNvPr id="7" name="Picture 6" descr="EM Logo.png">
            <a:extLst>
              <a:ext uri="{FF2B5EF4-FFF2-40B4-BE49-F238E27FC236}">
                <a16:creationId xmlns:a16="http://schemas.microsoft.com/office/drawing/2014/main" id="{248851FD-5F4A-4CBC-8D8C-F8E0ACA0EFD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88819" y="6170526"/>
            <a:ext cx="1986483" cy="666727"/>
          </a:xfrm>
          <a:prstGeom prst="rect">
            <a:avLst/>
          </a:prstGeom>
        </p:spPr>
      </p:pic>
      <p:pic>
        <p:nvPicPr>
          <p:cNvPr id="1026" name="Picture 2" descr="https://www.orlando.gov/files/sharedassets/public/departments/parks-amp-rec/lake-eola-skyline.jpg">
            <a:extLst>
              <a:ext uri="{FF2B5EF4-FFF2-40B4-BE49-F238E27FC236}">
                <a16:creationId xmlns:a16="http://schemas.microsoft.com/office/drawing/2014/main" id="{39D07C6D-0B0A-4A93-B736-013279E69D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792" y="3700130"/>
            <a:ext cx="3705594" cy="2470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861299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M Logo.png">
            <a:extLst>
              <a:ext uri="{FF2B5EF4-FFF2-40B4-BE49-F238E27FC236}">
                <a16:creationId xmlns:a16="http://schemas.microsoft.com/office/drawing/2014/main" id="{E38115B4-DEED-4FEC-B85C-EE90CDA9638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4107" y="6337189"/>
            <a:ext cx="1395155" cy="468259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2E80AF97-63DC-4967-ABF0-0A1E32C61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WebEOC – Automated Processes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6C79BD1E-F467-4FFF-8AB1-616F0BC46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866" y="2334328"/>
            <a:ext cx="7989752" cy="36837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EOC/</a:t>
            </a:r>
            <a:r>
              <a:rPr lang="en-US" sz="2400" dirty="0" err="1"/>
              <a:t>OOC</a:t>
            </a:r>
            <a:r>
              <a:rPr lang="en-US" sz="2400" dirty="0"/>
              <a:t> Room Reservations (9 different rooms)</a:t>
            </a:r>
          </a:p>
          <a:p>
            <a:pPr lvl="1"/>
            <a:r>
              <a:rPr lang="en-US" sz="2200" dirty="0"/>
              <a:t>Utilize Design Studio Forms to request room usage</a:t>
            </a:r>
          </a:p>
          <a:p>
            <a:r>
              <a:rPr lang="en-US" sz="2400" dirty="0"/>
              <a:t>Continuity of Government (COG)</a:t>
            </a:r>
          </a:p>
          <a:p>
            <a:pPr lvl="1"/>
            <a:r>
              <a:rPr lang="en-US" sz="2200" dirty="0"/>
              <a:t>Departments update their own information in the COG Board</a:t>
            </a:r>
          </a:p>
          <a:p>
            <a:r>
              <a:rPr lang="en-US" sz="2400" dirty="0"/>
              <a:t>EM Team Training Certificates</a:t>
            </a:r>
          </a:p>
          <a:p>
            <a:pPr lvl="1"/>
            <a:r>
              <a:rPr lang="en-US" sz="2200" dirty="0"/>
              <a:t>EM Team members update their own training certificates and keep rosters current</a:t>
            </a:r>
          </a:p>
          <a:p>
            <a:r>
              <a:rPr lang="en-US" sz="2400" dirty="0"/>
              <a:t>Region 5 Special Events Board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00858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C210704E-F300-47B0-9214-105B57964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Room Reservations – Design Studio Forms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B691ECE-95C1-4011-9A08-2D7D03A71A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55739"/>
            <a:ext cx="9144000" cy="4498887"/>
          </a:xfrm>
          <a:prstGeom prst="rect">
            <a:avLst/>
          </a:prstGeom>
        </p:spPr>
      </p:pic>
      <p:pic>
        <p:nvPicPr>
          <p:cNvPr id="5" name="Picture 4" descr="EM Logo.png">
            <a:extLst>
              <a:ext uri="{FF2B5EF4-FFF2-40B4-BE49-F238E27FC236}">
                <a16:creationId xmlns:a16="http://schemas.microsoft.com/office/drawing/2014/main" id="{D58CDD54-1B57-4A5F-BA0B-B23772BBD49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4511" y="6021831"/>
            <a:ext cx="2334752" cy="783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12277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817BAA3-86F1-4FF6-9CD4-5BE7086C1A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2" y="723011"/>
            <a:ext cx="9109373" cy="27963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758F981-CECB-4BDF-AA6E-1053EE88A7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3519376"/>
            <a:ext cx="9144001" cy="2732568"/>
          </a:xfrm>
          <a:prstGeom prst="rect">
            <a:avLst/>
          </a:prstGeom>
        </p:spPr>
      </p:pic>
      <p:pic>
        <p:nvPicPr>
          <p:cNvPr id="3" name="Picture 2" descr="EM Logo.png">
            <a:extLst>
              <a:ext uri="{FF2B5EF4-FFF2-40B4-BE49-F238E27FC236}">
                <a16:creationId xmlns:a16="http://schemas.microsoft.com/office/drawing/2014/main" id="{E1B5D451-2DA5-4CD6-BD05-F5C631EF9D50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4511" y="6021831"/>
            <a:ext cx="2334752" cy="783618"/>
          </a:xfrm>
          <a:prstGeom prst="rect">
            <a:avLst/>
          </a:prstGeom>
        </p:spPr>
      </p:pic>
      <p:sp>
        <p:nvSpPr>
          <p:cNvPr id="7" name="Title 9">
            <a:extLst>
              <a:ext uri="{FF2B5EF4-FFF2-40B4-BE49-F238E27FC236}">
                <a16:creationId xmlns:a16="http://schemas.microsoft.com/office/drawing/2014/main" id="{E677A840-8CCF-4DAC-8D67-FE108EA75C0A}"/>
              </a:ext>
            </a:extLst>
          </p:cNvPr>
          <p:cNvSpPr txBox="1">
            <a:spLocks/>
          </p:cNvSpPr>
          <p:nvPr/>
        </p:nvSpPr>
        <p:spPr>
          <a:xfrm>
            <a:off x="347276" y="0"/>
            <a:ext cx="7989752" cy="1083329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Room Reservations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D73D8-40A6-4908-886B-D13213098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Continuity of Government (COG)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D7124B3-DF37-411C-B590-E20E7EC59E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2055377"/>
            <a:ext cx="9144000" cy="3558613"/>
          </a:xfrm>
          <a:prstGeom prst="rect">
            <a:avLst/>
          </a:prstGeom>
        </p:spPr>
      </p:pic>
      <p:pic>
        <p:nvPicPr>
          <p:cNvPr id="5" name="Picture 4" descr="EM Logo.png">
            <a:extLst>
              <a:ext uri="{FF2B5EF4-FFF2-40B4-BE49-F238E27FC236}">
                <a16:creationId xmlns:a16="http://schemas.microsoft.com/office/drawing/2014/main" id="{509A5E7A-BEEE-4207-A73A-88AC86BCFFD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4511" y="6021831"/>
            <a:ext cx="2334752" cy="783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6555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1ED3A5C4-C321-4134-A627-7E24827D25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84" y="591973"/>
            <a:ext cx="9016409" cy="320868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CAB1C13-3784-4B6C-9571-D96BAA6EAA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242" y="3821922"/>
            <a:ext cx="6004660" cy="3036078"/>
          </a:xfrm>
          <a:prstGeom prst="rect">
            <a:avLst/>
          </a:prstGeom>
        </p:spPr>
      </p:pic>
      <p:pic>
        <p:nvPicPr>
          <p:cNvPr id="3" name="Picture 2" descr="EM Logo.png">
            <a:extLst>
              <a:ext uri="{FF2B5EF4-FFF2-40B4-BE49-F238E27FC236}">
                <a16:creationId xmlns:a16="http://schemas.microsoft.com/office/drawing/2014/main" id="{E1B5D451-2DA5-4CD6-BD05-F5C631EF9D50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00530" y="6021831"/>
            <a:ext cx="2208733" cy="741322"/>
          </a:xfrm>
          <a:prstGeom prst="rect">
            <a:avLst/>
          </a:prstGeom>
        </p:spPr>
      </p:pic>
      <p:sp>
        <p:nvSpPr>
          <p:cNvPr id="7" name="Title 9">
            <a:extLst>
              <a:ext uri="{FF2B5EF4-FFF2-40B4-BE49-F238E27FC236}">
                <a16:creationId xmlns:a16="http://schemas.microsoft.com/office/drawing/2014/main" id="{1C4AD61A-8C34-4E9A-8781-EC963137682A}"/>
              </a:ext>
            </a:extLst>
          </p:cNvPr>
          <p:cNvSpPr txBox="1">
            <a:spLocks/>
          </p:cNvSpPr>
          <p:nvPr/>
        </p:nvSpPr>
        <p:spPr>
          <a:xfrm>
            <a:off x="347276" y="0"/>
            <a:ext cx="7989752" cy="1083329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EM Team Training Records</a:t>
            </a:r>
          </a:p>
        </p:txBody>
      </p:sp>
    </p:spTree>
    <p:extLst>
      <p:ext uri="{BB962C8B-B14F-4D97-AF65-F5344CB8AC3E}">
        <p14:creationId xmlns:p14="http://schemas.microsoft.com/office/powerpoint/2010/main" val="183203812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0372" y="1313792"/>
            <a:ext cx="686325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</a:p>
          <a:p>
            <a:pPr algn="ctr"/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April Taylor,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FPEM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CEM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Deputy Emergency Manager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City of Orlando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april.taylor@cityoforlando.net</a:t>
            </a:r>
          </a:p>
          <a:p>
            <a:pPr algn="ctr"/>
            <a:endParaRPr lang="en-US" sz="3200" dirty="0"/>
          </a:p>
        </p:txBody>
      </p:sp>
      <p:pic>
        <p:nvPicPr>
          <p:cNvPr id="3" name="Picture 2" descr="EM Logo.png">
            <a:extLst>
              <a:ext uri="{FF2B5EF4-FFF2-40B4-BE49-F238E27FC236}">
                <a16:creationId xmlns:a16="http://schemas.microsoft.com/office/drawing/2014/main" id="{E1B5D451-2DA5-4CD6-BD05-F5C631EF9D5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4511" y="6021831"/>
            <a:ext cx="2334752" cy="783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63015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18015</TotalTime>
  <Words>143</Words>
  <Application>Microsoft Office PowerPoint</Application>
  <PresentationFormat>Letter Paper (8.5x11 in)</PresentationFormat>
  <Paragraphs>37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Gill Sans MT</vt:lpstr>
      <vt:lpstr>Wingdings 2</vt:lpstr>
      <vt:lpstr>Dividend</vt:lpstr>
      <vt:lpstr>PowerPoint Presentation</vt:lpstr>
      <vt:lpstr>City of Orlando Emergency Management</vt:lpstr>
      <vt:lpstr>WebEOC – Automated Processes</vt:lpstr>
      <vt:lpstr>Room Reservations – Design Studio Forms</vt:lpstr>
      <vt:lpstr>PowerPoint Presentation</vt:lpstr>
      <vt:lpstr>Continuity of Government (COG)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TAYLOR, APRIL R.</dc:creator>
  <cp:lastModifiedBy>April R Taylor</cp:lastModifiedBy>
  <cp:revision>1135</cp:revision>
  <cp:lastPrinted>2019-06-04T21:44:03Z</cp:lastPrinted>
  <dcterms:created xsi:type="dcterms:W3CDTF">2014-09-12T02:11:56Z</dcterms:created>
  <dcterms:modified xsi:type="dcterms:W3CDTF">2025-01-10T18:37:27Z</dcterms:modified>
</cp:coreProperties>
</file>